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024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14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15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14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15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14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15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14.png"/><Relationship Id="rId7" Type="http://schemas.openxmlformats.org/officeDocument/2006/relationships/image" Target="../media/image84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4" Type="http://schemas.openxmlformats.org/officeDocument/2006/relationships/image" Target="../media/image15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14.png"/><Relationship Id="rId21" Type="http://schemas.openxmlformats.org/officeDocument/2006/relationships/image" Target="../media/image112.png"/><Relationship Id="rId7" Type="http://schemas.openxmlformats.org/officeDocument/2006/relationships/image" Target="../media/image99.png"/><Relationship Id="rId12" Type="http://schemas.openxmlformats.org/officeDocument/2006/relationships/image" Target="../media/image42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6.png"/><Relationship Id="rId10" Type="http://schemas.openxmlformats.org/officeDocument/2006/relationships/image" Target="../media/image102.png"/><Relationship Id="rId19" Type="http://schemas.openxmlformats.org/officeDocument/2006/relationships/image" Target="../media/image110.png"/><Relationship Id="rId4" Type="http://schemas.openxmlformats.org/officeDocument/2006/relationships/image" Target="../media/image15.png"/><Relationship Id="rId9" Type="http://schemas.openxmlformats.org/officeDocument/2006/relationships/image" Target="../media/image101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4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5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685800"/>
            <a:ext cx="95250" cy="95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2057400"/>
            <a:ext cx="95250" cy="952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4800600"/>
            <a:ext cx="95250" cy="95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4114800"/>
            <a:ext cx="95250" cy="952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371600"/>
            <a:ext cx="95250" cy="95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429000"/>
            <a:ext cx="95250" cy="95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5486400"/>
            <a:ext cx="95250" cy="952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250" y="1390650"/>
            <a:ext cx="762000" cy="762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7850" y="1600200"/>
            <a:ext cx="30480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0250" y="1771650"/>
            <a:ext cx="762000" cy="762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5525" y="2019300"/>
            <a:ext cx="17145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0750" y="1390650"/>
            <a:ext cx="762000" cy="762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67438" y="1600200"/>
            <a:ext cx="428625" cy="34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9100" y="5467350"/>
            <a:ext cx="1143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61843" y="5467350"/>
            <a:ext cx="1905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7642" y="546735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819900"/>
            <a:ext cx="12192000" cy="381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1706880" y="3219450"/>
            <a:ext cx="877824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kern="0" spc="-72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Module 8 — Capstone Project</a:t>
            </a:r>
            <a:endParaRPr lang="en-US" sz="3600" dirty="0"/>
          </a:p>
        </p:txBody>
      </p:sp>
      <p:sp>
        <p:nvSpPr>
          <p:cNvPr id="21" name="Text 1"/>
          <p:cNvSpPr/>
          <p:nvPr/>
        </p:nvSpPr>
        <p:spPr>
          <a:xfrm>
            <a:off x="1706880" y="3829050"/>
            <a:ext cx="877824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Human + AI Collaboration</a:t>
            </a:r>
            <a:endParaRPr lang="en-US" sz="2700" dirty="0"/>
          </a:p>
        </p:txBody>
      </p:sp>
      <p:sp>
        <p:nvSpPr>
          <p:cNvPr id="22" name="Text 2"/>
          <p:cNvSpPr/>
          <p:nvPr/>
        </p:nvSpPr>
        <p:spPr>
          <a:xfrm>
            <a:off x="2438400" y="4514850"/>
            <a:ext cx="73152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culmination of your learning journey: Integrating AI into personal, creative, and professional workflows</a:t>
            </a:r>
            <a:endParaRPr lang="en-US" sz="1500" dirty="0"/>
          </a:p>
        </p:txBody>
      </p:sp>
      <p:sp>
        <p:nvSpPr>
          <p:cNvPr id="23" name="Text 3"/>
          <p:cNvSpPr/>
          <p:nvPr/>
        </p:nvSpPr>
        <p:spPr>
          <a:xfrm>
            <a:off x="4345856" y="5429250"/>
            <a:ext cx="88493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Creativity</a:t>
            </a:r>
            <a:endParaRPr lang="en-US" sz="1200" dirty="0"/>
          </a:p>
        </p:txBody>
      </p:sp>
      <p:sp>
        <p:nvSpPr>
          <p:cNvPr id="24" name="Text 4"/>
          <p:cNvSpPr/>
          <p:nvPr/>
        </p:nvSpPr>
        <p:spPr>
          <a:xfrm>
            <a:off x="5623114" y="5429250"/>
            <a:ext cx="126515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Responsibility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7251591" y="5429250"/>
            <a:ext cx="77581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Iteration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9906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020" y="1423988"/>
            <a:ext cx="9021961" cy="17240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350" y="3452813"/>
            <a:ext cx="762000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0038" y="3643313"/>
            <a:ext cx="428625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452813"/>
            <a:ext cx="762000" cy="762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7413" y="3643313"/>
            <a:ext cx="257175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26650" y="3452813"/>
            <a:ext cx="762000" cy="762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6200" y="3643313"/>
            <a:ext cx="3429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5791200"/>
            <a:ext cx="7651552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5943600"/>
            <a:ext cx="209550" cy="3048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Capstone Overview</a:t>
            </a:r>
            <a:endParaRPr lang="en-US" sz="3600" dirty="0"/>
          </a:p>
        </p:txBody>
      </p:sp>
      <p:sp>
        <p:nvSpPr>
          <p:cNvPr id="14" name="Text 1"/>
          <p:cNvSpPr/>
          <p:nvPr/>
        </p:nvSpPr>
        <p:spPr>
          <a:xfrm>
            <a:off x="1889820" y="1728788"/>
            <a:ext cx="8412361" cy="11144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capstone project is your opportunity to integrate everything you've learned throughout this course. You'll work with AI as a collaborative partner to create something meaningful.</a:t>
            </a:r>
            <a:endParaRPr lang="en-US" sz="1800" dirty="0"/>
          </a:p>
        </p:txBody>
      </p:sp>
      <p:sp>
        <p:nvSpPr>
          <p:cNvPr id="15" name="Text 2"/>
          <p:cNvSpPr/>
          <p:nvPr/>
        </p:nvSpPr>
        <p:spPr>
          <a:xfrm>
            <a:off x="892373" y="4367213"/>
            <a:ext cx="310074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Culmination of Learning</a:t>
            </a:r>
            <a:endParaRPr lang="en-US" sz="1500" dirty="0"/>
          </a:p>
        </p:txBody>
      </p:sp>
      <p:sp>
        <p:nvSpPr>
          <p:cNvPr id="16" name="Text 3"/>
          <p:cNvSpPr/>
          <p:nvPr/>
        </p:nvSpPr>
        <p:spPr>
          <a:xfrm>
            <a:off x="457200" y="4710113"/>
            <a:ext cx="34544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Apply all concepts: prompting, generative AI, agentic AI, ethics, privacy, and human oversight</a:t>
            </a:r>
            <a:endParaRPr lang="en-US" sz="1200" dirty="0"/>
          </a:p>
        </p:txBody>
      </p:sp>
      <p:sp>
        <p:nvSpPr>
          <p:cNvPr id="17" name="Text 4"/>
          <p:cNvSpPr/>
          <p:nvPr/>
        </p:nvSpPr>
        <p:spPr>
          <a:xfrm>
            <a:off x="5093047" y="4367213"/>
            <a:ext cx="240726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Creativity &amp; Vision</a:t>
            </a:r>
            <a:endParaRPr lang="en-US" sz="1500" dirty="0"/>
          </a:p>
        </p:txBody>
      </p:sp>
      <p:sp>
        <p:nvSpPr>
          <p:cNvPr id="18" name="Text 5"/>
          <p:cNvSpPr/>
          <p:nvPr/>
        </p:nvSpPr>
        <p:spPr>
          <a:xfrm>
            <a:off x="4368850" y="4710113"/>
            <a:ext cx="34544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Leverage AI to enhance your ideas while maintaining human creativity and judgment</a:t>
            </a:r>
            <a:endParaRPr lang="en-US" sz="1200" dirty="0"/>
          </a:p>
        </p:txBody>
      </p:sp>
      <p:sp>
        <p:nvSpPr>
          <p:cNvPr id="19" name="Text 6"/>
          <p:cNvSpPr/>
          <p:nvPr/>
        </p:nvSpPr>
        <p:spPr>
          <a:xfrm>
            <a:off x="9096077" y="4367213"/>
            <a:ext cx="218777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Iterative Process</a:t>
            </a:r>
            <a:endParaRPr lang="en-US" sz="1500" dirty="0"/>
          </a:p>
        </p:txBody>
      </p:sp>
      <p:sp>
        <p:nvSpPr>
          <p:cNvPr id="20" name="Text 7"/>
          <p:cNvSpPr/>
          <p:nvPr/>
        </p:nvSpPr>
        <p:spPr>
          <a:xfrm>
            <a:off x="8280499" y="4710113"/>
            <a:ext cx="34544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Engage in continuous refinement through feedback loops with AI</a:t>
            </a:r>
            <a:endParaRPr lang="en-US" sz="1200" dirty="0"/>
          </a:p>
        </p:txBody>
      </p:sp>
      <p:sp>
        <p:nvSpPr>
          <p:cNvPr id="21" name="Text 8"/>
          <p:cNvSpPr/>
          <p:nvPr/>
        </p:nvSpPr>
        <p:spPr>
          <a:xfrm>
            <a:off x="933450" y="5981700"/>
            <a:ext cx="842748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"AI is a partner, not a replacement. Human vision and ethical responsibility remain central."</a:t>
            </a:r>
            <a:endParaRPr lang="en-US" sz="1200" dirty="0"/>
          </a:p>
        </p:txBody>
      </p:sp>
      <p:sp>
        <p:nvSpPr>
          <p:cNvPr id="22" name="Text 9"/>
          <p:cNvSpPr/>
          <p:nvPr/>
        </p:nvSpPr>
        <p:spPr>
          <a:xfrm>
            <a:off x="11164788" y="5962650"/>
            <a:ext cx="68401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</a:t>
            </a: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of </a:t>
            </a: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906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828800"/>
            <a:ext cx="3606701" cy="19240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20193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50" y="215265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2501" y="1828800"/>
            <a:ext cx="3606850" cy="19240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3001" y="2019300"/>
            <a:ext cx="551706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4479" y="215265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7950" y="1828800"/>
            <a:ext cx="3606701" cy="19240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8450" y="201930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61325" y="2152650"/>
            <a:ext cx="2857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981450"/>
            <a:ext cx="3606701" cy="19240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" y="4171950"/>
            <a:ext cx="571500" cy="571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9150" y="4305300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92501" y="3981450"/>
            <a:ext cx="3606850" cy="19240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83001" y="4171950"/>
            <a:ext cx="571500" cy="571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54451" y="4305300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27950" y="3981450"/>
            <a:ext cx="3606701" cy="19240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18450" y="4171950"/>
            <a:ext cx="571500" cy="571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18475" y="4305300"/>
            <a:ext cx="171450" cy="304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7200" y="6191250"/>
            <a:ext cx="152400" cy="1524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Project Options</a:t>
            </a:r>
            <a:endParaRPr lang="en-US" sz="3600" dirty="0"/>
          </a:p>
        </p:txBody>
      </p:sp>
      <p:sp>
        <p:nvSpPr>
          <p:cNvPr id="24" name="Text 1"/>
          <p:cNvSpPr/>
          <p:nvPr/>
        </p:nvSpPr>
        <p:spPr>
          <a:xfrm>
            <a:off x="457200" y="1333500"/>
            <a:ext cx="135331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Choose a project that aligns with your interests and skills. Each option offers a unique way to collaborate with AI.</a:t>
            </a:r>
            <a:endParaRPr lang="en-US" sz="1500" dirty="0"/>
          </a:p>
        </p:txBody>
      </p:sp>
      <p:sp>
        <p:nvSpPr>
          <p:cNvPr id="25" name="Text 2"/>
          <p:cNvSpPr/>
          <p:nvPr/>
        </p:nvSpPr>
        <p:spPr>
          <a:xfrm>
            <a:off x="1371600" y="2171700"/>
            <a:ext cx="21143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Creative Writing</a:t>
            </a:r>
            <a:endParaRPr lang="en-US" sz="1500" dirty="0"/>
          </a:p>
        </p:txBody>
      </p:sp>
      <p:sp>
        <p:nvSpPr>
          <p:cNvPr id="26" name="Text 3"/>
          <p:cNvSpPr/>
          <p:nvPr/>
        </p:nvSpPr>
        <p:spPr>
          <a:xfrm>
            <a:off x="647700" y="2705100"/>
            <a:ext cx="322570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Poem, short story, or essay with AI-assisted brainstorming and drafting</a:t>
            </a:r>
            <a:endParaRPr lang="en-US" sz="1050" dirty="0"/>
          </a:p>
        </p:txBody>
      </p:sp>
      <p:sp>
        <p:nvSpPr>
          <p:cNvPr id="27" name="Text 4"/>
          <p:cNvSpPr/>
          <p:nvPr/>
        </p:nvSpPr>
        <p:spPr>
          <a:xfrm>
            <a:off x="5187107" y="2038350"/>
            <a:ext cx="2521744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Digital Art &amp; Multimedia</a:t>
            </a:r>
            <a:endParaRPr lang="en-US" sz="1500" dirty="0"/>
          </a:p>
        </p:txBody>
      </p:sp>
      <p:sp>
        <p:nvSpPr>
          <p:cNvPr id="28" name="Text 5"/>
          <p:cNvSpPr/>
          <p:nvPr/>
        </p:nvSpPr>
        <p:spPr>
          <a:xfrm>
            <a:off x="4483001" y="2705100"/>
            <a:ext cx="32258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AI-generated images, video, or music composition</a:t>
            </a:r>
            <a:endParaRPr lang="en-US" sz="1050" dirty="0"/>
          </a:p>
        </p:txBody>
      </p:sp>
      <p:sp>
        <p:nvSpPr>
          <p:cNvPr id="29" name="Text 6"/>
          <p:cNvSpPr/>
          <p:nvPr/>
        </p:nvSpPr>
        <p:spPr>
          <a:xfrm>
            <a:off x="9042350" y="2171700"/>
            <a:ext cx="29768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Learning &amp; Study Tools</a:t>
            </a:r>
            <a:endParaRPr lang="en-US" sz="1500" dirty="0"/>
          </a:p>
        </p:txBody>
      </p:sp>
      <p:sp>
        <p:nvSpPr>
          <p:cNvPr id="30" name="Text 7"/>
          <p:cNvSpPr/>
          <p:nvPr/>
        </p:nvSpPr>
        <p:spPr>
          <a:xfrm>
            <a:off x="8318450" y="2705100"/>
            <a:ext cx="387084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Summaries, flashcards, interactive study guides</a:t>
            </a:r>
            <a:endParaRPr lang="en-US" sz="1050" dirty="0"/>
          </a:p>
        </p:txBody>
      </p:sp>
      <p:sp>
        <p:nvSpPr>
          <p:cNvPr id="31" name="Text 8"/>
          <p:cNvSpPr/>
          <p:nvPr/>
        </p:nvSpPr>
        <p:spPr>
          <a:xfrm>
            <a:off x="1371600" y="4324350"/>
            <a:ext cx="272605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Professional Projects</a:t>
            </a:r>
            <a:endParaRPr lang="en-US" sz="1500" dirty="0"/>
          </a:p>
        </p:txBody>
      </p:sp>
      <p:sp>
        <p:nvSpPr>
          <p:cNvPr id="32" name="Text 9"/>
          <p:cNvSpPr/>
          <p:nvPr/>
        </p:nvSpPr>
        <p:spPr>
          <a:xfrm>
            <a:off x="647700" y="4857750"/>
            <a:ext cx="322570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Business plans, marketing strategies, workflow automation</a:t>
            </a:r>
            <a:endParaRPr lang="en-US" sz="1050" dirty="0"/>
          </a:p>
        </p:txBody>
      </p:sp>
      <p:sp>
        <p:nvSpPr>
          <p:cNvPr id="33" name="Text 10"/>
          <p:cNvSpPr/>
          <p:nvPr/>
        </p:nvSpPr>
        <p:spPr>
          <a:xfrm>
            <a:off x="5206901" y="4324350"/>
            <a:ext cx="277606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Personal Productivity</a:t>
            </a:r>
            <a:endParaRPr lang="en-US" sz="1500" dirty="0"/>
          </a:p>
        </p:txBody>
      </p:sp>
      <p:sp>
        <p:nvSpPr>
          <p:cNvPr id="34" name="Text 11"/>
          <p:cNvSpPr/>
          <p:nvPr/>
        </p:nvSpPr>
        <p:spPr>
          <a:xfrm>
            <a:off x="4483001" y="4857750"/>
            <a:ext cx="38710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AI-assisted planners, schedules, habit trackers</a:t>
            </a:r>
            <a:endParaRPr lang="en-US" sz="1050" dirty="0"/>
          </a:p>
        </p:txBody>
      </p:sp>
      <p:sp>
        <p:nvSpPr>
          <p:cNvPr id="35" name="Text 12"/>
          <p:cNvSpPr/>
          <p:nvPr/>
        </p:nvSpPr>
        <p:spPr>
          <a:xfrm>
            <a:off x="9042350" y="4324350"/>
            <a:ext cx="200257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Facilitator Note</a:t>
            </a:r>
            <a:endParaRPr lang="en-US" sz="1500" dirty="0"/>
          </a:p>
        </p:txBody>
      </p:sp>
      <p:sp>
        <p:nvSpPr>
          <p:cNvPr id="36" name="Text 13"/>
          <p:cNvSpPr/>
          <p:nvPr/>
        </p:nvSpPr>
        <p:spPr>
          <a:xfrm>
            <a:off x="8318450" y="4857750"/>
            <a:ext cx="322570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Pick something meaningful to you personally or professionally</a:t>
            </a:r>
            <a:endParaRPr lang="en-US" sz="1050" dirty="0"/>
          </a:p>
        </p:txBody>
      </p:sp>
      <p:sp>
        <p:nvSpPr>
          <p:cNvPr id="37" name="Text 14"/>
          <p:cNvSpPr/>
          <p:nvPr/>
        </p:nvSpPr>
        <p:spPr>
          <a:xfrm>
            <a:off x="685800" y="6172200"/>
            <a:ext cx="610772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Projects should demonstrate your ability to use AI as a collaborative partner</a:t>
            </a:r>
            <a:endParaRPr lang="en-US" sz="1050" dirty="0"/>
          </a:p>
        </p:txBody>
      </p:sp>
      <p:sp>
        <p:nvSpPr>
          <p:cNvPr id="38" name="Text 15"/>
          <p:cNvSpPr/>
          <p:nvPr/>
        </p:nvSpPr>
        <p:spPr>
          <a:xfrm>
            <a:off x="11164788" y="6134100"/>
            <a:ext cx="68401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</a:t>
            </a: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of </a:t>
            </a: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8001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980" y="838200"/>
            <a:ext cx="926589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409700"/>
            <a:ext cx="11582400" cy="723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" y="1600200"/>
            <a:ext cx="34290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5200" y="1533525"/>
            <a:ext cx="476250" cy="476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400" y="1600200"/>
            <a:ext cx="32385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209800"/>
            <a:ext cx="11582400" cy="723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100" y="2400300"/>
            <a:ext cx="34290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5200" y="2333625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2350" y="2400300"/>
            <a:ext cx="3619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3009900"/>
            <a:ext cx="11582400" cy="723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100" y="3200400"/>
            <a:ext cx="342900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65200" y="3133725"/>
            <a:ext cx="476250" cy="4762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60450" y="3200400"/>
            <a:ext cx="285750" cy="342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3810000"/>
            <a:ext cx="11582400" cy="723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100" y="4000500"/>
            <a:ext cx="342900" cy="342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65200" y="3933825"/>
            <a:ext cx="476250" cy="4762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3788" y="4000500"/>
            <a:ext cx="219075" cy="3429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4610100"/>
            <a:ext cx="11582400" cy="7239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9100" y="4800600"/>
            <a:ext cx="342900" cy="3429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65200" y="4733925"/>
            <a:ext cx="476250" cy="4762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79500" y="4800600"/>
            <a:ext cx="247650" cy="3429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4800" y="6134100"/>
            <a:ext cx="3687217" cy="4191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1000" y="6210300"/>
            <a:ext cx="142875" cy="2667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304800" y="304800"/>
            <a:ext cx="11582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Capstone Guidelines</a:t>
            </a:r>
            <a:endParaRPr lang="en-US" sz="3600" dirty="0"/>
          </a:p>
        </p:txBody>
      </p:sp>
      <p:sp>
        <p:nvSpPr>
          <p:cNvPr id="28" name="Text 1"/>
          <p:cNvSpPr/>
          <p:nvPr/>
        </p:nvSpPr>
        <p:spPr>
          <a:xfrm>
            <a:off x="719271" y="990600"/>
            <a:ext cx="1075330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Follow these key principles for successful AI collaboration.</a:t>
            </a:r>
            <a:endParaRPr lang="en-US" sz="1500" dirty="0"/>
          </a:p>
        </p:txBody>
      </p:sp>
      <p:sp>
        <p:nvSpPr>
          <p:cNvPr id="29" name="Text 2"/>
          <p:cNvSpPr/>
          <p:nvPr/>
        </p:nvSpPr>
        <p:spPr>
          <a:xfrm>
            <a:off x="526852" y="1600200"/>
            <a:ext cx="41148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440" b="1" dirty="0">
                <a:solidFill>
                  <a:srgbClr val="1E3A8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440" dirty="0"/>
          </a:p>
        </p:txBody>
      </p:sp>
      <p:sp>
        <p:nvSpPr>
          <p:cNvPr id="30" name="Text 3"/>
          <p:cNvSpPr/>
          <p:nvPr/>
        </p:nvSpPr>
        <p:spPr>
          <a:xfrm>
            <a:off x="1993850" y="1524000"/>
            <a:ext cx="85153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Human Vision Comes First</a:t>
            </a:r>
            <a:endParaRPr lang="en-US" sz="1500" dirty="0"/>
          </a:p>
        </p:txBody>
      </p:sp>
      <p:sp>
        <p:nvSpPr>
          <p:cNvPr id="31" name="Text 4"/>
          <p:cNvSpPr/>
          <p:nvPr/>
        </p:nvSpPr>
        <p:spPr>
          <a:xfrm>
            <a:off x="1993850" y="1790700"/>
            <a:ext cx="102184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Define purpose and outcomes before engaging with AI tools.</a:t>
            </a:r>
            <a:endParaRPr lang="en-US" sz="1200" dirty="0"/>
          </a:p>
        </p:txBody>
      </p:sp>
      <p:sp>
        <p:nvSpPr>
          <p:cNvPr id="32" name="Text 5"/>
          <p:cNvSpPr/>
          <p:nvPr/>
        </p:nvSpPr>
        <p:spPr>
          <a:xfrm>
            <a:off x="526852" y="2400300"/>
            <a:ext cx="41148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440" b="1" dirty="0">
                <a:solidFill>
                  <a:srgbClr val="1E3A8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</a:t>
            </a:r>
            <a:endParaRPr lang="en-US" sz="1440" dirty="0"/>
          </a:p>
        </p:txBody>
      </p:sp>
      <p:sp>
        <p:nvSpPr>
          <p:cNvPr id="33" name="Text 6"/>
          <p:cNvSpPr/>
          <p:nvPr/>
        </p:nvSpPr>
        <p:spPr>
          <a:xfrm>
            <a:off x="1993850" y="2324100"/>
            <a:ext cx="85153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AI Responsibly</a:t>
            </a:r>
            <a:endParaRPr lang="en-US" sz="1500" dirty="0"/>
          </a:p>
        </p:txBody>
      </p:sp>
      <p:sp>
        <p:nvSpPr>
          <p:cNvPr id="34" name="Text 7"/>
          <p:cNvSpPr/>
          <p:nvPr/>
        </p:nvSpPr>
        <p:spPr>
          <a:xfrm>
            <a:off x="1993850" y="2590800"/>
            <a:ext cx="102184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Apply principles: effective prompting, iteration, and human oversight.</a:t>
            </a:r>
            <a:endParaRPr lang="en-US" sz="1200" dirty="0"/>
          </a:p>
        </p:txBody>
      </p:sp>
      <p:sp>
        <p:nvSpPr>
          <p:cNvPr id="35" name="Text 8"/>
          <p:cNvSpPr/>
          <p:nvPr/>
        </p:nvSpPr>
        <p:spPr>
          <a:xfrm>
            <a:off x="526852" y="3200400"/>
            <a:ext cx="41148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440" b="1" dirty="0">
                <a:solidFill>
                  <a:srgbClr val="1E3A8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</a:t>
            </a:r>
            <a:endParaRPr lang="en-US" sz="1440" dirty="0"/>
          </a:p>
        </p:txBody>
      </p:sp>
      <p:sp>
        <p:nvSpPr>
          <p:cNvPr id="36" name="Text 9"/>
          <p:cNvSpPr/>
          <p:nvPr/>
        </p:nvSpPr>
        <p:spPr>
          <a:xfrm>
            <a:off x="1993850" y="3124200"/>
            <a:ext cx="85153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Iterative Process</a:t>
            </a:r>
            <a:endParaRPr lang="en-US" sz="1500" dirty="0"/>
          </a:p>
        </p:txBody>
      </p:sp>
      <p:sp>
        <p:nvSpPr>
          <p:cNvPr id="37" name="Text 10"/>
          <p:cNvSpPr/>
          <p:nvPr/>
        </p:nvSpPr>
        <p:spPr>
          <a:xfrm>
            <a:off x="1993850" y="3390900"/>
            <a:ext cx="102184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 outputs, reflect, refine, and improve through feedback.</a:t>
            </a:r>
            <a:endParaRPr lang="en-US" sz="1200" dirty="0"/>
          </a:p>
        </p:txBody>
      </p:sp>
      <p:sp>
        <p:nvSpPr>
          <p:cNvPr id="38" name="Text 11"/>
          <p:cNvSpPr/>
          <p:nvPr/>
        </p:nvSpPr>
        <p:spPr>
          <a:xfrm>
            <a:off x="526852" y="4000500"/>
            <a:ext cx="41148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440" b="1" dirty="0">
                <a:solidFill>
                  <a:srgbClr val="1E3A8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</a:t>
            </a:r>
            <a:endParaRPr lang="en-US" sz="1440" dirty="0"/>
          </a:p>
        </p:txBody>
      </p:sp>
      <p:sp>
        <p:nvSpPr>
          <p:cNvPr id="39" name="Text 12"/>
          <p:cNvSpPr/>
          <p:nvPr/>
        </p:nvSpPr>
        <p:spPr>
          <a:xfrm>
            <a:off x="1993850" y="3924300"/>
            <a:ext cx="85153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Document Your Process</a:t>
            </a:r>
            <a:endParaRPr lang="en-US" sz="1500" dirty="0"/>
          </a:p>
        </p:txBody>
      </p:sp>
      <p:sp>
        <p:nvSpPr>
          <p:cNvPr id="40" name="Text 13"/>
          <p:cNvSpPr/>
          <p:nvPr/>
        </p:nvSpPr>
        <p:spPr>
          <a:xfrm>
            <a:off x="1993850" y="4191000"/>
            <a:ext cx="102184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Record successes, challenges, and ethical considerations.</a:t>
            </a:r>
            <a:endParaRPr lang="en-US" sz="1200" dirty="0"/>
          </a:p>
        </p:txBody>
      </p:sp>
      <p:sp>
        <p:nvSpPr>
          <p:cNvPr id="41" name="Text 14"/>
          <p:cNvSpPr/>
          <p:nvPr/>
        </p:nvSpPr>
        <p:spPr>
          <a:xfrm>
            <a:off x="526852" y="4800600"/>
            <a:ext cx="41148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440" b="1" dirty="0">
                <a:solidFill>
                  <a:srgbClr val="1E3A8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</a:t>
            </a:r>
            <a:endParaRPr lang="en-US" sz="1440" dirty="0"/>
          </a:p>
        </p:txBody>
      </p:sp>
      <p:sp>
        <p:nvSpPr>
          <p:cNvPr id="42" name="Text 15"/>
          <p:cNvSpPr/>
          <p:nvPr/>
        </p:nvSpPr>
        <p:spPr>
          <a:xfrm>
            <a:off x="1993850" y="4724400"/>
            <a:ext cx="85153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Prepare to Share</a:t>
            </a:r>
            <a:endParaRPr lang="en-US" sz="1500" dirty="0"/>
          </a:p>
        </p:txBody>
      </p:sp>
      <p:sp>
        <p:nvSpPr>
          <p:cNvPr id="43" name="Text 16"/>
          <p:cNvSpPr/>
          <p:nvPr/>
        </p:nvSpPr>
        <p:spPr>
          <a:xfrm>
            <a:off x="1993850" y="4991100"/>
            <a:ext cx="102184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 ready to present your project and articulate your AI collaboration process.</a:t>
            </a:r>
            <a:endParaRPr lang="en-US" sz="1200" dirty="0"/>
          </a:p>
        </p:txBody>
      </p:sp>
      <p:sp>
        <p:nvSpPr>
          <p:cNvPr id="44" name="Text 17"/>
          <p:cNvSpPr/>
          <p:nvPr/>
        </p:nvSpPr>
        <p:spPr>
          <a:xfrm>
            <a:off x="600075" y="6248400"/>
            <a:ext cx="39788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process matters as much as the final product</a:t>
            </a:r>
            <a:endParaRPr lang="en-US" sz="1050" dirty="0"/>
          </a:p>
        </p:txBody>
      </p:sp>
      <p:sp>
        <p:nvSpPr>
          <p:cNvPr id="45" name="Text 18"/>
          <p:cNvSpPr/>
          <p:nvPr/>
        </p:nvSpPr>
        <p:spPr>
          <a:xfrm>
            <a:off x="11317188" y="6210300"/>
            <a:ext cx="68401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</a:t>
            </a: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of </a:t>
            </a: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9906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885950"/>
            <a:ext cx="11277600" cy="762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067050"/>
            <a:ext cx="3606850" cy="1905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295650"/>
            <a:ext cx="4572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337185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394335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42481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4552950"/>
            <a:ext cx="1905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92650" y="3067050"/>
            <a:ext cx="3606850" cy="1905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1250" y="3295650"/>
            <a:ext cx="4572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35550" y="3371850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1250" y="394335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21250" y="424815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21250" y="455295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99" y="3067050"/>
            <a:ext cx="3606850" cy="1905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56699" y="3295650"/>
            <a:ext cx="4572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99574" y="3371850"/>
            <a:ext cx="17145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6699" y="394335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56699" y="424815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56699" y="4552950"/>
            <a:ext cx="1905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7200" y="5829300"/>
            <a:ext cx="6922294" cy="571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9600" y="6010275"/>
            <a:ext cx="171450" cy="17145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-670560" y="457200"/>
            <a:ext cx="1353312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Hands-On Activity Structure</a:t>
            </a:r>
            <a:endParaRPr lang="en-US" sz="3600" dirty="0"/>
          </a:p>
        </p:txBody>
      </p:sp>
      <p:sp>
        <p:nvSpPr>
          <p:cNvPr id="26" name="Text 1"/>
          <p:cNvSpPr/>
          <p:nvPr/>
        </p:nvSpPr>
        <p:spPr>
          <a:xfrm>
            <a:off x="1295400" y="3371850"/>
            <a:ext cx="30480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 Plan Your Project</a:t>
            </a:r>
            <a:endParaRPr lang="en-US" sz="1800" dirty="0"/>
          </a:p>
        </p:txBody>
      </p:sp>
      <p:sp>
        <p:nvSpPr>
          <p:cNvPr id="27" name="Text 2"/>
          <p:cNvSpPr/>
          <p:nvPr/>
        </p:nvSpPr>
        <p:spPr>
          <a:xfrm>
            <a:off x="914400" y="3905250"/>
            <a:ext cx="196328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Time:</a:t>
            </a: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10-15 minutes</a:t>
            </a:r>
            <a:endParaRPr lang="en-US" sz="1200" dirty="0"/>
          </a:p>
        </p:txBody>
      </p:sp>
      <p:sp>
        <p:nvSpPr>
          <p:cNvPr id="28" name="Text 3"/>
          <p:cNvSpPr/>
          <p:nvPr/>
        </p:nvSpPr>
        <p:spPr>
          <a:xfrm>
            <a:off x="914400" y="4210050"/>
            <a:ext cx="329076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Actions:</a:t>
            </a: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Define scope and purpose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952500" y="4514850"/>
            <a:ext cx="247620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Focus:</a:t>
            </a: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Determine AI's role</a:t>
            </a:r>
            <a:endParaRPr lang="en-US" sz="1200" dirty="0"/>
          </a:p>
        </p:txBody>
      </p:sp>
      <p:sp>
        <p:nvSpPr>
          <p:cNvPr id="30" name="Text 5"/>
          <p:cNvSpPr/>
          <p:nvPr/>
        </p:nvSpPr>
        <p:spPr>
          <a:xfrm>
            <a:off x="5130850" y="3371850"/>
            <a:ext cx="259478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2. Create with AI</a:t>
            </a:r>
            <a:endParaRPr lang="en-US" sz="1800" dirty="0"/>
          </a:p>
        </p:txBody>
      </p:sp>
      <p:sp>
        <p:nvSpPr>
          <p:cNvPr id="31" name="Text 6"/>
          <p:cNvSpPr/>
          <p:nvPr/>
        </p:nvSpPr>
        <p:spPr>
          <a:xfrm>
            <a:off x="4749850" y="3905250"/>
            <a:ext cx="196328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Time:</a:t>
            </a: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30-40 minutes</a:t>
            </a:r>
            <a:endParaRPr lang="en-US" sz="1200" dirty="0"/>
          </a:p>
        </p:txBody>
      </p:sp>
      <p:sp>
        <p:nvSpPr>
          <p:cNvPr id="32" name="Text 7"/>
          <p:cNvSpPr/>
          <p:nvPr/>
        </p:nvSpPr>
        <p:spPr>
          <a:xfrm>
            <a:off x="4749850" y="4210050"/>
            <a:ext cx="252067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Actions:</a:t>
            </a: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Use generative AI</a:t>
            </a:r>
            <a:endParaRPr lang="en-US" sz="1200" dirty="0"/>
          </a:p>
        </p:txBody>
      </p:sp>
      <p:sp>
        <p:nvSpPr>
          <p:cNvPr id="33" name="Text 8"/>
          <p:cNvSpPr/>
          <p:nvPr/>
        </p:nvSpPr>
        <p:spPr>
          <a:xfrm>
            <a:off x="4749850" y="4514850"/>
            <a:ext cx="234082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Focus:</a:t>
            </a: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Iterate as needed</a:t>
            </a:r>
            <a:endParaRPr lang="en-US" sz="1200" dirty="0"/>
          </a:p>
        </p:txBody>
      </p:sp>
      <p:sp>
        <p:nvSpPr>
          <p:cNvPr id="34" name="Text 9"/>
          <p:cNvSpPr/>
          <p:nvPr/>
        </p:nvSpPr>
        <p:spPr>
          <a:xfrm>
            <a:off x="8966299" y="3371850"/>
            <a:ext cx="2883217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3. Reflect &amp; Refine</a:t>
            </a:r>
            <a:endParaRPr lang="en-US" sz="1800" dirty="0"/>
          </a:p>
        </p:txBody>
      </p:sp>
      <p:sp>
        <p:nvSpPr>
          <p:cNvPr id="35" name="Text 10"/>
          <p:cNvSpPr/>
          <p:nvPr/>
        </p:nvSpPr>
        <p:spPr>
          <a:xfrm>
            <a:off x="8585299" y="3905250"/>
            <a:ext cx="196328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Time:</a:t>
            </a: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10-15 minutes</a:t>
            </a:r>
            <a:endParaRPr lang="en-US" sz="1200" dirty="0"/>
          </a:p>
        </p:txBody>
      </p:sp>
      <p:sp>
        <p:nvSpPr>
          <p:cNvPr id="36" name="Text 11"/>
          <p:cNvSpPr/>
          <p:nvPr/>
        </p:nvSpPr>
        <p:spPr>
          <a:xfrm>
            <a:off x="8585299" y="4210050"/>
            <a:ext cx="245155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Actions:</a:t>
            </a: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Evaluate outputs</a:t>
            </a:r>
            <a:endParaRPr lang="en-US" sz="1200" dirty="0"/>
          </a:p>
        </p:txBody>
      </p:sp>
      <p:sp>
        <p:nvSpPr>
          <p:cNvPr id="37" name="Text 12"/>
          <p:cNvSpPr/>
          <p:nvPr/>
        </p:nvSpPr>
        <p:spPr>
          <a:xfrm>
            <a:off x="8623399" y="4514850"/>
            <a:ext cx="286964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Focus:</a:t>
            </a: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Apply human judgment</a:t>
            </a:r>
            <a:endParaRPr lang="en-US" sz="1200" dirty="0"/>
          </a:p>
        </p:txBody>
      </p:sp>
      <p:sp>
        <p:nvSpPr>
          <p:cNvPr id="38" name="Text 13"/>
          <p:cNvSpPr/>
          <p:nvPr/>
        </p:nvSpPr>
        <p:spPr>
          <a:xfrm>
            <a:off x="857250" y="5981700"/>
            <a:ext cx="794099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Facilitator: Circulate to provide guidance and encourage ethical reflection</a:t>
            </a:r>
            <a:endParaRPr lang="en-US" sz="1350" dirty="0"/>
          </a:p>
        </p:txBody>
      </p:sp>
      <p:sp>
        <p:nvSpPr>
          <p:cNvPr id="39" name="Text 14"/>
          <p:cNvSpPr/>
          <p:nvPr/>
        </p:nvSpPr>
        <p:spPr>
          <a:xfrm>
            <a:off x="11164788" y="5981700"/>
            <a:ext cx="68401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</a:t>
            </a: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of </a:t>
            </a: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9906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276350"/>
            <a:ext cx="11277600" cy="723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228850"/>
            <a:ext cx="5524500" cy="1104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381250"/>
            <a:ext cx="476250" cy="4762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466975"/>
            <a:ext cx="1714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2228850"/>
            <a:ext cx="5524500" cy="1104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2700" y="2381250"/>
            <a:ext cx="476250" cy="4762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6525" y="2466975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562350"/>
            <a:ext cx="5524500" cy="1104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3714750"/>
            <a:ext cx="476250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4850" y="3800475"/>
            <a:ext cx="28575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300" y="3562350"/>
            <a:ext cx="5524500" cy="1104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2700" y="3714750"/>
            <a:ext cx="476250" cy="4762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86525" y="3800475"/>
            <a:ext cx="22860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4895850"/>
            <a:ext cx="11277600" cy="990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5800" y="5153025"/>
            <a:ext cx="476250" cy="4762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81050" y="5238750"/>
            <a:ext cx="285750" cy="3048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Reflection &amp; Debrief</a:t>
            </a:r>
            <a:endParaRPr lang="en-US" sz="3600" dirty="0"/>
          </a:p>
        </p:txBody>
      </p:sp>
      <p:sp>
        <p:nvSpPr>
          <p:cNvPr id="21" name="Text 1"/>
          <p:cNvSpPr/>
          <p:nvPr/>
        </p:nvSpPr>
        <p:spPr>
          <a:xfrm>
            <a:off x="685800" y="1504950"/>
            <a:ext cx="12984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Consider these questions to reflect on your capstone project and AI collaboration experience:</a:t>
            </a:r>
            <a:endParaRPr lang="en-US" sz="1500" dirty="0"/>
          </a:p>
        </p:txBody>
      </p:sp>
      <p:sp>
        <p:nvSpPr>
          <p:cNvPr id="22" name="Text 2"/>
          <p:cNvSpPr/>
          <p:nvPr/>
        </p:nvSpPr>
        <p:spPr>
          <a:xfrm>
            <a:off x="1238250" y="2381250"/>
            <a:ext cx="45910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Enhancement</a:t>
            </a:r>
            <a:endParaRPr lang="en-US" sz="1500" dirty="0"/>
          </a:p>
        </p:txBody>
      </p:sp>
      <p:sp>
        <p:nvSpPr>
          <p:cNvPr id="23" name="Text 3"/>
          <p:cNvSpPr/>
          <p:nvPr/>
        </p:nvSpPr>
        <p:spPr>
          <a:xfrm>
            <a:off x="1238250" y="2724150"/>
            <a:ext cx="4591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How did AI enhance your project? What unique contributions did it make?</a:t>
            </a:r>
            <a:endParaRPr lang="en-US" sz="1200" dirty="0"/>
          </a:p>
        </p:txBody>
      </p:sp>
      <p:sp>
        <p:nvSpPr>
          <p:cNvPr id="24" name="Text 4"/>
          <p:cNvSpPr/>
          <p:nvPr/>
        </p:nvSpPr>
        <p:spPr>
          <a:xfrm>
            <a:off x="6991350" y="2381250"/>
            <a:ext cx="45910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Misunderstandings</a:t>
            </a:r>
            <a:endParaRPr lang="en-US" sz="1500" dirty="0"/>
          </a:p>
        </p:txBody>
      </p:sp>
      <p:sp>
        <p:nvSpPr>
          <p:cNvPr id="25" name="Text 5"/>
          <p:cNvSpPr/>
          <p:nvPr/>
        </p:nvSpPr>
        <p:spPr>
          <a:xfrm>
            <a:off x="6991350" y="2724150"/>
            <a:ext cx="4591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Where did AI misunderstand or misalign with your intentions?</a:t>
            </a:r>
            <a:endParaRPr lang="en-US" sz="1200" dirty="0"/>
          </a:p>
        </p:txBody>
      </p:sp>
      <p:sp>
        <p:nvSpPr>
          <p:cNvPr id="26" name="Text 6"/>
          <p:cNvSpPr/>
          <p:nvPr/>
        </p:nvSpPr>
        <p:spPr>
          <a:xfrm>
            <a:off x="1238250" y="3714750"/>
            <a:ext cx="521136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Ethical Considerations</a:t>
            </a:r>
            <a:endParaRPr lang="en-US" sz="1500" dirty="0"/>
          </a:p>
        </p:txBody>
      </p:sp>
      <p:sp>
        <p:nvSpPr>
          <p:cNvPr id="27" name="Text 7"/>
          <p:cNvSpPr/>
          <p:nvPr/>
        </p:nvSpPr>
        <p:spPr>
          <a:xfrm>
            <a:off x="1238250" y="4057650"/>
            <a:ext cx="52113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 ethical or privacy considerations did you navigate?</a:t>
            </a:r>
            <a:endParaRPr lang="en-US" sz="1200" dirty="0"/>
          </a:p>
        </p:txBody>
      </p:sp>
      <p:sp>
        <p:nvSpPr>
          <p:cNvPr id="28" name="Text 8"/>
          <p:cNvSpPr/>
          <p:nvPr/>
        </p:nvSpPr>
        <p:spPr>
          <a:xfrm>
            <a:off x="6991350" y="3714750"/>
            <a:ext cx="45910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Future Application</a:t>
            </a:r>
            <a:endParaRPr lang="en-US" sz="1500" dirty="0"/>
          </a:p>
        </p:txBody>
      </p:sp>
      <p:sp>
        <p:nvSpPr>
          <p:cNvPr id="29" name="Text 9"/>
          <p:cNvSpPr/>
          <p:nvPr/>
        </p:nvSpPr>
        <p:spPr>
          <a:xfrm>
            <a:off x="6991350" y="4057650"/>
            <a:ext cx="4591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How would you apply this workflow to other projects or daily tasks?</a:t>
            </a:r>
            <a:endParaRPr lang="en-US" sz="1200" dirty="0"/>
          </a:p>
        </p:txBody>
      </p:sp>
      <p:sp>
        <p:nvSpPr>
          <p:cNvPr id="30" name="Text 10"/>
          <p:cNvSpPr/>
          <p:nvPr/>
        </p:nvSpPr>
        <p:spPr>
          <a:xfrm>
            <a:off x="1314450" y="5124450"/>
            <a:ext cx="558715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Peer Discussion</a:t>
            </a:r>
            <a:endParaRPr lang="en-US" sz="1500" dirty="0"/>
          </a:p>
        </p:txBody>
      </p:sp>
      <p:sp>
        <p:nvSpPr>
          <p:cNvPr id="31" name="Text 11"/>
          <p:cNvSpPr/>
          <p:nvPr/>
        </p:nvSpPr>
        <p:spPr>
          <a:xfrm>
            <a:off x="1314450" y="5429250"/>
            <a:ext cx="670458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Share your reflections with a partner or small group to gain new insights.</a:t>
            </a:r>
            <a:endParaRPr lang="en-US" sz="1200" dirty="0"/>
          </a:p>
        </p:txBody>
      </p:sp>
      <p:sp>
        <p:nvSpPr>
          <p:cNvPr id="32" name="Text 12"/>
          <p:cNvSpPr/>
          <p:nvPr/>
        </p:nvSpPr>
        <p:spPr>
          <a:xfrm>
            <a:off x="676275" y="6153150"/>
            <a:ext cx="408551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"Reflection is the companion of wisdom."</a:t>
            </a:r>
            <a:endParaRPr lang="en-US" sz="1200" dirty="0"/>
          </a:p>
        </p:txBody>
      </p:sp>
      <p:sp>
        <p:nvSpPr>
          <p:cNvPr id="33" name="Text 13"/>
          <p:cNvSpPr/>
          <p:nvPr/>
        </p:nvSpPr>
        <p:spPr>
          <a:xfrm>
            <a:off x="11164788" y="6134100"/>
            <a:ext cx="68401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</a:t>
            </a: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of </a:t>
            </a: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9906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200150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619250"/>
            <a:ext cx="5486400" cy="3429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847850"/>
            <a:ext cx="609600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588" y="2000250"/>
            <a:ext cx="200025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2990850"/>
            <a:ext cx="609600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725" y="3143250"/>
            <a:ext cx="28575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4019550"/>
            <a:ext cx="609600" cy="609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4875" y="4171950"/>
            <a:ext cx="17145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8400" y="1200150"/>
            <a:ext cx="257175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1619250"/>
            <a:ext cx="5486400" cy="1562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1847850"/>
            <a:ext cx="190500" cy="190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2190750"/>
            <a:ext cx="762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2495550"/>
            <a:ext cx="762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2800350"/>
            <a:ext cx="762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48400" y="3409950"/>
            <a:ext cx="5486400" cy="2362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8900" y="3638550"/>
            <a:ext cx="190500" cy="190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38900" y="3981450"/>
            <a:ext cx="5105400" cy="457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38900" y="4552950"/>
            <a:ext cx="5105400" cy="457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38900" y="5124450"/>
            <a:ext cx="5105400" cy="4572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" y="5905500"/>
            <a:ext cx="4478089" cy="4953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1500" y="6019800"/>
            <a:ext cx="190500" cy="2667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Project Showcase</a:t>
            </a:r>
            <a:endParaRPr lang="en-US" sz="3600" dirty="0"/>
          </a:p>
        </p:txBody>
      </p:sp>
      <p:sp>
        <p:nvSpPr>
          <p:cNvPr id="26" name="Text 1"/>
          <p:cNvSpPr/>
          <p:nvPr/>
        </p:nvSpPr>
        <p:spPr>
          <a:xfrm>
            <a:off x="800100" y="1162050"/>
            <a:ext cx="5486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Presentation Process</a:t>
            </a:r>
            <a:endParaRPr lang="en-US" sz="1800" dirty="0"/>
          </a:p>
        </p:txBody>
      </p:sp>
      <p:sp>
        <p:nvSpPr>
          <p:cNvPr id="27" name="Text 2"/>
          <p:cNvSpPr/>
          <p:nvPr/>
        </p:nvSpPr>
        <p:spPr>
          <a:xfrm>
            <a:off x="1447800" y="1847850"/>
            <a:ext cx="51206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5-Minute Presentations</a:t>
            </a:r>
            <a:endParaRPr lang="en-US" sz="1500" dirty="0"/>
          </a:p>
        </p:txBody>
      </p:sp>
      <p:sp>
        <p:nvSpPr>
          <p:cNvPr id="28" name="Text 3"/>
          <p:cNvSpPr/>
          <p:nvPr/>
        </p:nvSpPr>
        <p:spPr>
          <a:xfrm>
            <a:off x="1447800" y="2114550"/>
            <a:ext cx="4267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Share your capstone project focusing on your process and implementation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1447800" y="2990850"/>
            <a:ext cx="491222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Structured Feedback</a:t>
            </a:r>
            <a:endParaRPr lang="en-US" sz="1500" dirty="0"/>
          </a:p>
        </p:txBody>
      </p:sp>
      <p:sp>
        <p:nvSpPr>
          <p:cNvPr id="30" name="Text 5"/>
          <p:cNvSpPr/>
          <p:nvPr/>
        </p:nvSpPr>
        <p:spPr>
          <a:xfrm>
            <a:off x="1447800" y="3257550"/>
            <a:ext cx="491222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Receive constructive input from peers on key aspects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1447800" y="4019550"/>
            <a:ext cx="326216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Reflection</a:t>
            </a:r>
            <a:endParaRPr lang="en-US" sz="1500" dirty="0"/>
          </a:p>
        </p:txBody>
      </p:sp>
      <p:sp>
        <p:nvSpPr>
          <p:cNvPr id="32" name="Text 7"/>
          <p:cNvSpPr/>
          <p:nvPr/>
        </p:nvSpPr>
        <p:spPr>
          <a:xfrm>
            <a:off x="1447800" y="4286250"/>
            <a:ext cx="391459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Consider feedback to improve your project</a:t>
            </a:r>
            <a:endParaRPr lang="en-US" sz="1200" dirty="0"/>
          </a:p>
        </p:txBody>
      </p:sp>
      <p:sp>
        <p:nvSpPr>
          <p:cNvPr id="33" name="Text 8"/>
          <p:cNvSpPr/>
          <p:nvPr/>
        </p:nvSpPr>
        <p:spPr>
          <a:xfrm>
            <a:off x="6619875" y="1162050"/>
            <a:ext cx="5486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Focus Areas</a:t>
            </a:r>
            <a:endParaRPr lang="en-US" sz="1800" dirty="0"/>
          </a:p>
        </p:txBody>
      </p:sp>
      <p:sp>
        <p:nvSpPr>
          <p:cNvPr id="34" name="Text 9"/>
          <p:cNvSpPr/>
          <p:nvPr/>
        </p:nvSpPr>
        <p:spPr>
          <a:xfrm>
            <a:off x="6705600" y="1809750"/>
            <a:ext cx="5105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 to Highlight</a:t>
            </a:r>
            <a:endParaRPr lang="en-US" sz="1500" dirty="0"/>
          </a:p>
        </p:txBody>
      </p:sp>
      <p:sp>
        <p:nvSpPr>
          <p:cNvPr id="35" name="Text 10"/>
          <p:cNvSpPr/>
          <p:nvPr/>
        </p:nvSpPr>
        <p:spPr>
          <a:xfrm>
            <a:off x="6591300" y="2152650"/>
            <a:ext cx="397049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Process: Your workflow and AI collaboration</a:t>
            </a:r>
            <a:endParaRPr lang="en-US" sz="1200" dirty="0"/>
          </a:p>
        </p:txBody>
      </p:sp>
      <p:sp>
        <p:nvSpPr>
          <p:cNvPr id="36" name="Text 11"/>
          <p:cNvSpPr/>
          <p:nvPr/>
        </p:nvSpPr>
        <p:spPr>
          <a:xfrm>
            <a:off x="6591300" y="2457450"/>
            <a:ext cx="36034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Creativity: Original ideas and execution</a:t>
            </a:r>
            <a:endParaRPr lang="en-US" sz="1200" dirty="0"/>
          </a:p>
        </p:txBody>
      </p:sp>
      <p:sp>
        <p:nvSpPr>
          <p:cNvPr id="37" name="Text 12"/>
          <p:cNvSpPr/>
          <p:nvPr/>
        </p:nvSpPr>
        <p:spPr>
          <a:xfrm>
            <a:off x="6591300" y="2762250"/>
            <a:ext cx="332077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Responsible AI: Ethics and oversight</a:t>
            </a:r>
            <a:endParaRPr lang="en-US" sz="1200" dirty="0"/>
          </a:p>
        </p:txBody>
      </p:sp>
      <p:sp>
        <p:nvSpPr>
          <p:cNvPr id="38" name="Text 13"/>
          <p:cNvSpPr/>
          <p:nvPr/>
        </p:nvSpPr>
        <p:spPr>
          <a:xfrm>
            <a:off x="6705600" y="3600450"/>
            <a:ext cx="5105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Feedback Questions</a:t>
            </a:r>
            <a:endParaRPr lang="en-US" sz="1500" dirty="0"/>
          </a:p>
        </p:txBody>
      </p:sp>
      <p:sp>
        <p:nvSpPr>
          <p:cNvPr id="39" name="Text 14"/>
          <p:cNvSpPr/>
          <p:nvPr/>
        </p:nvSpPr>
        <p:spPr>
          <a:xfrm>
            <a:off x="6553200" y="4095750"/>
            <a:ext cx="5852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"What worked well in the project?"</a:t>
            </a:r>
            <a:endParaRPr lang="en-US" sz="1200" dirty="0"/>
          </a:p>
        </p:txBody>
      </p:sp>
      <p:sp>
        <p:nvSpPr>
          <p:cNvPr id="40" name="Text 15"/>
          <p:cNvSpPr/>
          <p:nvPr/>
        </p:nvSpPr>
        <p:spPr>
          <a:xfrm>
            <a:off x="6553200" y="4667250"/>
            <a:ext cx="5852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"What surprised you about the approach?"</a:t>
            </a:r>
            <a:endParaRPr lang="en-US" sz="1200" dirty="0"/>
          </a:p>
        </p:txBody>
      </p:sp>
      <p:sp>
        <p:nvSpPr>
          <p:cNvPr id="41" name="Text 16"/>
          <p:cNvSpPr/>
          <p:nvPr/>
        </p:nvSpPr>
        <p:spPr>
          <a:xfrm>
            <a:off x="6553200" y="5238750"/>
            <a:ext cx="5852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"What would you improve next time?"</a:t>
            </a:r>
            <a:endParaRPr lang="en-US" sz="1200" dirty="0"/>
          </a:p>
        </p:txBody>
      </p:sp>
      <p:sp>
        <p:nvSpPr>
          <p:cNvPr id="42" name="Text 17"/>
          <p:cNvSpPr/>
          <p:nvPr/>
        </p:nvSpPr>
        <p:spPr>
          <a:xfrm>
            <a:off x="876300" y="6038850"/>
            <a:ext cx="473362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Note: Focus on process and learning, not perfection</a:t>
            </a:r>
            <a:endParaRPr lang="en-US" sz="1200" dirty="0"/>
          </a:p>
        </p:txBody>
      </p:sp>
      <p:sp>
        <p:nvSpPr>
          <p:cNvPr id="43" name="Text 18"/>
          <p:cNvSpPr/>
          <p:nvPr/>
        </p:nvSpPr>
        <p:spPr>
          <a:xfrm>
            <a:off x="11164788" y="6019800"/>
            <a:ext cx="68401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</a:t>
            </a: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of </a:t>
            </a: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9906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244501"/>
            <a:ext cx="5486400" cy="3619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511201"/>
            <a:ext cx="17145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006501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050" y="2120801"/>
            <a:ext cx="1905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692301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2806601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378101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3492401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244501"/>
            <a:ext cx="5486400" cy="3619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1511201"/>
            <a:ext cx="285750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1930301"/>
            <a:ext cx="19050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2311301"/>
            <a:ext cx="19050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2825651"/>
            <a:ext cx="19050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3473351"/>
            <a:ext cx="19050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4121051"/>
            <a:ext cx="19050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5079802"/>
            <a:ext cx="11277600" cy="838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337" y="5270302"/>
            <a:ext cx="171450" cy="190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77360" y="5537002"/>
            <a:ext cx="171450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6171902"/>
            <a:ext cx="219075" cy="1905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-670560" y="457200"/>
            <a:ext cx="1353312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Takeaways &amp; Learning Outcomes</a:t>
            </a:r>
            <a:endParaRPr lang="en-US" sz="3600" dirty="0"/>
          </a:p>
        </p:txBody>
      </p:sp>
      <p:sp>
        <p:nvSpPr>
          <p:cNvPr id="24" name="Text 1"/>
          <p:cNvSpPr/>
          <p:nvPr/>
        </p:nvSpPr>
        <p:spPr>
          <a:xfrm>
            <a:off x="971550" y="1473101"/>
            <a:ext cx="5029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Takeaways</a:t>
            </a:r>
            <a:endParaRPr lang="en-US" sz="1800" dirty="0"/>
          </a:p>
        </p:txBody>
      </p:sp>
      <p:sp>
        <p:nvSpPr>
          <p:cNvPr id="25" name="Text 2"/>
          <p:cNvSpPr/>
          <p:nvPr/>
        </p:nvSpPr>
        <p:spPr>
          <a:xfrm>
            <a:off x="1219200" y="1930301"/>
            <a:ext cx="44958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is a </a:t>
            </a:r>
            <a:r>
              <a:rPr lang="en-US" sz="135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collaborative partner</a:t>
            </a: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not a replacement for human vision and creativity</a:t>
            </a:r>
            <a:endParaRPr lang="en-US" sz="1350" dirty="0"/>
          </a:p>
        </p:txBody>
      </p:sp>
      <p:sp>
        <p:nvSpPr>
          <p:cNvPr id="26" name="Text 3"/>
          <p:cNvSpPr/>
          <p:nvPr/>
        </p:nvSpPr>
        <p:spPr>
          <a:xfrm>
            <a:off x="1219200" y="2616101"/>
            <a:ext cx="44958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Iteration, reflection, and ethical awareness are </a:t>
            </a:r>
            <a:r>
              <a:rPr lang="en-US" sz="135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critical</a:t>
            </a: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in all AI projects</a:t>
            </a:r>
            <a:endParaRPr lang="en-US" sz="1350" dirty="0"/>
          </a:p>
        </p:txBody>
      </p:sp>
      <p:sp>
        <p:nvSpPr>
          <p:cNvPr id="27" name="Text 4"/>
          <p:cNvSpPr/>
          <p:nvPr/>
        </p:nvSpPr>
        <p:spPr>
          <a:xfrm>
            <a:off x="1219200" y="3301901"/>
            <a:ext cx="44958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Human oversight ensures AI outputs are </a:t>
            </a:r>
            <a:r>
              <a:rPr lang="en-US" sz="135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accurate, safe, and aligned</a:t>
            </a: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with your goals</a:t>
            </a:r>
            <a:endParaRPr lang="en-US" sz="1350" dirty="0"/>
          </a:p>
        </p:txBody>
      </p:sp>
      <p:sp>
        <p:nvSpPr>
          <p:cNvPr id="28" name="Text 5"/>
          <p:cNvSpPr/>
          <p:nvPr/>
        </p:nvSpPr>
        <p:spPr>
          <a:xfrm>
            <a:off x="6877050" y="1473101"/>
            <a:ext cx="5029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Learning Outcomes</a:t>
            </a:r>
            <a:endParaRPr lang="en-US" sz="1800" dirty="0"/>
          </a:p>
        </p:txBody>
      </p:sp>
      <p:sp>
        <p:nvSpPr>
          <p:cNvPr id="29" name="Text 6"/>
          <p:cNvSpPr/>
          <p:nvPr/>
        </p:nvSpPr>
        <p:spPr>
          <a:xfrm>
            <a:off x="6781800" y="1930301"/>
            <a:ext cx="49149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Apply AI to a </a:t>
            </a:r>
            <a:r>
              <a:rPr lang="en-US" sz="135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meaningful, real-world project</a:t>
            </a:r>
            <a:endParaRPr lang="en-US" sz="1350" dirty="0"/>
          </a:p>
        </p:txBody>
      </p:sp>
      <p:sp>
        <p:nvSpPr>
          <p:cNvPr id="30" name="Text 7"/>
          <p:cNvSpPr/>
          <p:nvPr/>
        </p:nvSpPr>
        <p:spPr>
          <a:xfrm>
            <a:off x="6781800" y="2311301"/>
            <a:ext cx="508152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 generative and agentic AI </a:t>
            </a:r>
            <a:r>
              <a:rPr lang="en-US" sz="135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responsibly</a:t>
            </a:r>
            <a:endParaRPr lang="en-US" sz="1350" dirty="0"/>
          </a:p>
        </p:txBody>
      </p:sp>
      <p:sp>
        <p:nvSpPr>
          <p:cNvPr id="31" name="Text 8"/>
          <p:cNvSpPr/>
          <p:nvPr/>
        </p:nvSpPr>
        <p:spPr>
          <a:xfrm>
            <a:off x="6781800" y="2692301"/>
            <a:ext cx="4724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Reflect critically on AI's role in </a:t>
            </a:r>
            <a:r>
              <a:rPr lang="en-US" sz="135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creative and professional workflows</a:t>
            </a:r>
            <a:endParaRPr lang="en-US" sz="1350" dirty="0"/>
          </a:p>
        </p:txBody>
      </p:sp>
      <p:sp>
        <p:nvSpPr>
          <p:cNvPr id="32" name="Text 9"/>
          <p:cNvSpPr/>
          <p:nvPr/>
        </p:nvSpPr>
        <p:spPr>
          <a:xfrm>
            <a:off x="6781800" y="3340001"/>
            <a:ext cx="4724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Practice </a:t>
            </a:r>
            <a:r>
              <a:rPr lang="en-US" sz="135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iterative collaboration</a:t>
            </a: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and ethical decision-making</a:t>
            </a:r>
            <a:endParaRPr lang="en-US" sz="1350" dirty="0"/>
          </a:p>
        </p:txBody>
      </p:sp>
      <p:sp>
        <p:nvSpPr>
          <p:cNvPr id="33" name="Text 10"/>
          <p:cNvSpPr/>
          <p:nvPr/>
        </p:nvSpPr>
        <p:spPr>
          <a:xfrm>
            <a:off x="6781800" y="3987701"/>
            <a:ext cx="4724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Communicate results, process, and insights </a:t>
            </a:r>
            <a:r>
              <a:rPr lang="en-US" sz="135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effectively</a:t>
            </a:r>
            <a:endParaRPr lang="en-US" sz="1350" dirty="0"/>
          </a:p>
        </p:txBody>
      </p:sp>
      <p:sp>
        <p:nvSpPr>
          <p:cNvPr id="34" name="Text 11"/>
          <p:cNvSpPr/>
          <p:nvPr/>
        </p:nvSpPr>
        <p:spPr>
          <a:xfrm>
            <a:off x="609600" y="5232202"/>
            <a:ext cx="109728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This capstone solidifies your learning from Modules 1–7, giving you hands-on experience while reinforcing responsible AI use. </a:t>
            </a:r>
            <a:endParaRPr lang="en-US" sz="1500" dirty="0"/>
          </a:p>
        </p:txBody>
      </p:sp>
      <p:sp>
        <p:nvSpPr>
          <p:cNvPr id="35" name="Text 12"/>
          <p:cNvSpPr/>
          <p:nvPr/>
        </p:nvSpPr>
        <p:spPr>
          <a:xfrm>
            <a:off x="813048" y="6152852"/>
            <a:ext cx="490579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Congratulations on completing the course!</a:t>
            </a:r>
            <a:endParaRPr lang="en-US" sz="1500" dirty="0"/>
          </a:p>
        </p:txBody>
      </p:sp>
      <p:sp>
        <p:nvSpPr>
          <p:cNvPr id="36" name="Text 13"/>
          <p:cNvSpPr/>
          <p:nvPr/>
        </p:nvSpPr>
        <p:spPr>
          <a:xfrm>
            <a:off x="11164788" y="6133802"/>
            <a:ext cx="68401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</a:t>
            </a: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of </a:t>
            </a: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726</Words>
  <Application>Microsoft Office PowerPoint</Application>
  <PresentationFormat>Widescreen</PresentationFormat>
  <Paragraphs>121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ui-sans-serif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Sean</cp:lastModifiedBy>
  <cp:revision>1</cp:revision>
  <dcterms:created xsi:type="dcterms:W3CDTF">2025-12-02T00:26:10Z</dcterms:created>
  <dcterms:modified xsi:type="dcterms:W3CDTF">2025-12-02T00:26:41Z</dcterms:modified>
</cp:coreProperties>
</file>